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5" r:id="rId3"/>
    <p:sldId id="295" r:id="rId4"/>
    <p:sldId id="480" r:id="rId5"/>
    <p:sldId id="502" r:id="rId6"/>
    <p:sldId id="482" r:id="rId7"/>
    <p:sldId id="492" r:id="rId8"/>
    <p:sldId id="504" r:id="rId9"/>
    <p:sldId id="505" r:id="rId10"/>
    <p:sldId id="506" r:id="rId11"/>
    <p:sldId id="490" r:id="rId12"/>
    <p:sldId id="491" r:id="rId13"/>
    <p:sldId id="511" r:id="rId14"/>
    <p:sldId id="513" r:id="rId15"/>
    <p:sldId id="514" r:id="rId16"/>
    <p:sldId id="307" r:id="rId17"/>
    <p:sldId id="500" r:id="rId18"/>
    <p:sldId id="284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2" autoAdjust="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564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24024-A1F2-46ED-9336-A35AF148C7F2}" type="datetimeFigureOut">
              <a:rPr lang="es-ES" smtClean="0"/>
              <a:t>18/12/2018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E136E-81DC-4A39-9ABC-27DD1EE1E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4629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CF30-CA0E-4041-9C1B-3B859D55E2A2}" type="datetime1">
              <a:rPr lang="es-ES" smtClean="0"/>
              <a:t>18/12/2018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66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897B-14AC-49FD-A858-4CA421BE3262}" type="datetime1">
              <a:rPr lang="es-ES" smtClean="0"/>
              <a:t>18/12/2018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131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FCA3-3868-45C8-A167-50E552C705DD}" type="datetime1">
              <a:rPr lang="es-ES" smtClean="0"/>
              <a:t>18/12/2018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775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82AA-DBB3-4630-9C4B-09F1638F6BE4}" type="datetime1">
              <a:rPr lang="es-ES" smtClean="0"/>
              <a:t>18/12/2018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D6CB-0FA3-4706-A58C-02F2EC5E4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823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 Rectángulo"/>
          <p:cNvSpPr>
            <a:spLocks noChangeArrowheads="1"/>
          </p:cNvSpPr>
          <p:nvPr/>
        </p:nvSpPr>
        <p:spPr bwMode="auto">
          <a:xfrm>
            <a:off x="8501063" y="6429375"/>
            <a:ext cx="4556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B809A0D2-59A9-4343-81EE-E592DCD951D2}" type="slidenum">
              <a:rPr lang="es-ES" sz="1200">
                <a:latin typeface="Calibri" pitchFamily="34" charset="0"/>
              </a:rPr>
              <a:pPr/>
              <a:t>‹Nº›</a:t>
            </a:fld>
            <a:endParaRPr lang="es-ES" sz="1200">
              <a:latin typeface="Calibri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23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1766-0AD4-4E79-A773-21748A34C6D2}" type="datetime1">
              <a:rPr lang="es-ES" smtClean="0"/>
              <a:t>18/12/2018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537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9AD3-69F0-4FDB-BB3C-04EB8E51B127}" type="datetime1">
              <a:rPr lang="es-ES" smtClean="0"/>
              <a:t>18/12/2018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869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3B1A-4651-491D-9651-CCAEB4D69BEC}" type="datetime1">
              <a:rPr lang="es-ES" smtClean="0"/>
              <a:t>18/12/2018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04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549F-EA2F-4778-A7CF-03823AF36AF8}" type="datetime1">
              <a:rPr lang="es-ES" smtClean="0"/>
              <a:t>18/12/2018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91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B5C9-6668-44BA-A846-73303341619D}" type="datetime1">
              <a:rPr lang="es-ES" smtClean="0"/>
              <a:t>18/12/2018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000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6615-6117-414D-8D3D-D9ED47EC7BB4}" type="datetime1">
              <a:rPr lang="es-ES" smtClean="0"/>
              <a:t>18/12/2018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571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06EB-E4CE-4D69-8318-BC283751C5D0}" type="datetime1">
              <a:rPr lang="es-ES" smtClean="0"/>
              <a:t>18/12/2018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269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246E-E969-4E07-8C5C-8AE26193FC64}" type="datetime1">
              <a:rPr lang="es-ES" smtClean="0"/>
              <a:t>18/12/2018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440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273AA-CCC3-488E-A26E-0D8A3CBF63E3}" type="datetime1">
              <a:rPr lang="es-ES" smtClean="0"/>
              <a:t>18/12/2018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49F41-D554-44EA-90DC-020AD9F8D18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AutoShape 4" descr="Resultado de imagen de audidat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0" name="Picture 6" descr="Resultado de imagen de audidat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4431"/>
            <a:ext cx="341987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446" y="3630"/>
            <a:ext cx="19240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49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scueladpo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bgarcia@audidat.com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7848872" cy="4608512"/>
          </a:xfrm>
        </p:spPr>
        <p:txBody>
          <a:bodyPr>
            <a:normAutofit fontScale="92500" lnSpcReduction="20000"/>
          </a:bodyPr>
          <a:lstStyle/>
          <a:p>
            <a:r>
              <a:rPr lang="es-ES" sz="5200" b="1" dirty="0">
                <a:solidFill>
                  <a:srgbClr val="0070C0"/>
                </a:solidFill>
              </a:rPr>
              <a:t>Escuela DPD DPO AUDIDAT.</a:t>
            </a:r>
          </a:p>
          <a:p>
            <a:r>
              <a:rPr lang="es-ES" sz="3900" b="1" dirty="0">
                <a:solidFill>
                  <a:srgbClr val="0070C0"/>
                </a:solidFill>
              </a:rPr>
              <a:t>Albacete, 13 de diciembre de 2018.</a:t>
            </a:r>
          </a:p>
          <a:p>
            <a:endParaRPr lang="es-ES" sz="2000" b="1" dirty="0">
              <a:solidFill>
                <a:srgbClr val="0070C0"/>
              </a:solidFill>
            </a:endParaRPr>
          </a:p>
          <a:p>
            <a:endParaRPr lang="es-ES" sz="2000" b="1" dirty="0">
              <a:solidFill>
                <a:srgbClr val="0070C0"/>
              </a:solidFill>
            </a:endParaRPr>
          </a:p>
          <a:p>
            <a:endParaRPr lang="es-ES" sz="2000" b="1" dirty="0">
              <a:solidFill>
                <a:srgbClr val="0070C0"/>
              </a:solidFill>
            </a:endParaRPr>
          </a:p>
          <a:p>
            <a:endParaRPr lang="es-ES" sz="2000" b="1" dirty="0">
              <a:solidFill>
                <a:srgbClr val="0070C0"/>
              </a:solidFill>
            </a:endParaRPr>
          </a:p>
          <a:p>
            <a:endParaRPr lang="es-ES" sz="2000" b="1" dirty="0">
              <a:solidFill>
                <a:srgbClr val="0070C0"/>
              </a:solidFill>
            </a:endParaRPr>
          </a:p>
          <a:p>
            <a:endParaRPr lang="es-ES" sz="2000" b="1" dirty="0">
              <a:solidFill>
                <a:srgbClr val="0070C0"/>
              </a:solidFill>
            </a:endParaRPr>
          </a:p>
          <a:p>
            <a:endParaRPr lang="es-ES" sz="2000" b="1" dirty="0">
              <a:solidFill>
                <a:srgbClr val="0070C0"/>
              </a:solidFill>
            </a:endParaRPr>
          </a:p>
          <a:p>
            <a:endParaRPr lang="es-ES" sz="2000" b="1" dirty="0">
              <a:solidFill>
                <a:srgbClr val="0070C0"/>
              </a:solidFill>
            </a:endParaRPr>
          </a:p>
          <a:p>
            <a:r>
              <a:rPr lang="es-ES" sz="2000" b="1" dirty="0">
                <a:solidFill>
                  <a:schemeClr val="accent6">
                    <a:lumMod val="75000"/>
                  </a:schemeClr>
                </a:solidFill>
              </a:rPr>
              <a:t>Benito García Hernández.</a:t>
            </a:r>
          </a:p>
          <a:p>
            <a:r>
              <a:rPr lang="es-ES" sz="2000" b="1" dirty="0">
                <a:solidFill>
                  <a:schemeClr val="accent6">
                    <a:lumMod val="75000"/>
                  </a:schemeClr>
                </a:solidFill>
              </a:rPr>
              <a:t>Director Escuela DPD DPO AUDIDAT.</a:t>
            </a:r>
          </a:p>
          <a:p>
            <a:r>
              <a:rPr lang="es-ES" sz="2000" b="1" dirty="0">
                <a:solidFill>
                  <a:schemeClr val="accent6">
                    <a:lumMod val="75000"/>
                  </a:schemeClr>
                </a:solidFill>
              </a:rPr>
              <a:t>Director de Gestión de Calidad y Seguridad de la Información.</a:t>
            </a:r>
          </a:p>
          <a:p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1</a:t>
            </a:fld>
            <a:endParaRPr lang="es-E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83568" y="361515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Ventajas de homologarse como profesional acreditado en un sector emergente, para competir mejor. </a:t>
            </a:r>
          </a:p>
        </p:txBody>
      </p:sp>
      <p:pic>
        <p:nvPicPr>
          <p:cNvPr id="6" name="Imagen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8640"/>
            <a:ext cx="208823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5569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10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2483768" y="33265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DPD DPO. 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17346" y="170080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s-ES" sz="2000" b="1" dirty="0"/>
              <a:t>Artículo 34. Designación de un DPO, (continuación II). </a:t>
            </a:r>
          </a:p>
          <a:p>
            <a:pPr algn="just" fontAlgn="base"/>
            <a:r>
              <a:rPr lang="es-ES" sz="1800" dirty="0"/>
              <a:t>k) Las entidades que desarrollen actividades de </a:t>
            </a:r>
            <a:r>
              <a:rPr lang="es-ES" sz="1800" b="1" dirty="0"/>
              <a:t>publicidad y prospección comercial, investigación comercial y de mercados</a:t>
            </a:r>
            <a:r>
              <a:rPr lang="es-ES" sz="1800" dirty="0"/>
              <a:t>, con tratamientos basados en las </a:t>
            </a:r>
            <a:r>
              <a:rPr lang="es-ES" sz="1800" b="1" dirty="0"/>
              <a:t>preferencias o la elaboración de perfiles</a:t>
            </a:r>
            <a:r>
              <a:rPr lang="es-ES" sz="1800" dirty="0"/>
              <a:t>. </a:t>
            </a:r>
          </a:p>
          <a:p>
            <a:pPr algn="just" fontAlgn="base"/>
            <a:r>
              <a:rPr lang="es-ES" sz="1800" dirty="0"/>
              <a:t>l) Los </a:t>
            </a:r>
            <a:r>
              <a:rPr lang="es-ES" sz="1800" b="1" dirty="0"/>
              <a:t>centros sanitarios </a:t>
            </a:r>
            <a:r>
              <a:rPr lang="es-ES" sz="1800" dirty="0"/>
              <a:t>legalmente obligados al mantenimiento de las </a:t>
            </a:r>
            <a:r>
              <a:rPr lang="es-ES" sz="1800" b="1" dirty="0"/>
              <a:t>historias clínicas </a:t>
            </a:r>
            <a:r>
              <a:rPr lang="es-ES" sz="1800" dirty="0"/>
              <a:t>de los pacientes. Se exceptúan los profesionales a título individual. </a:t>
            </a:r>
          </a:p>
          <a:p>
            <a:pPr algn="just" fontAlgn="base"/>
            <a:r>
              <a:rPr lang="es-ES" sz="1800" dirty="0"/>
              <a:t>m) Las entidades que tengan como uno de sus objetos la </a:t>
            </a:r>
            <a:r>
              <a:rPr lang="es-ES" sz="1800" b="1" dirty="0"/>
              <a:t>emisión de informes comerciales</a:t>
            </a:r>
            <a:r>
              <a:rPr lang="es-ES" sz="1800" dirty="0"/>
              <a:t> que puedan referirse a personas físicas. </a:t>
            </a:r>
          </a:p>
          <a:p>
            <a:pPr algn="just" fontAlgn="base"/>
            <a:r>
              <a:rPr lang="es-ES" sz="1800" dirty="0"/>
              <a:t>n) Los operadores que desarrollen la actividad de </a:t>
            </a:r>
            <a:r>
              <a:rPr lang="es-ES" sz="1800" b="1" dirty="0"/>
              <a:t>juego a través de canales electrónicos, informáticos, telemáticos e interactivos,</a:t>
            </a:r>
            <a:r>
              <a:rPr lang="es-ES" sz="1800" dirty="0"/>
              <a:t> conforme a la normativa de regulación del juego. </a:t>
            </a:r>
          </a:p>
          <a:p>
            <a:pPr algn="just" fontAlgn="base"/>
            <a:r>
              <a:rPr lang="es-ES" sz="1800" dirty="0"/>
              <a:t>ñ) Las empresas de </a:t>
            </a:r>
            <a:r>
              <a:rPr lang="es-ES" sz="1800" b="1" dirty="0"/>
              <a:t>seguridad privada. </a:t>
            </a:r>
          </a:p>
          <a:p>
            <a:pPr algn="just" fontAlgn="base"/>
            <a:r>
              <a:rPr lang="es-ES" sz="1800" dirty="0"/>
              <a:t>o) Las </a:t>
            </a:r>
            <a:r>
              <a:rPr lang="es-ES" sz="1800" b="1" dirty="0"/>
              <a:t>federaciones deportivas </a:t>
            </a:r>
            <a:r>
              <a:rPr lang="es-ES" sz="1800" dirty="0"/>
              <a:t>cuando traten datos de </a:t>
            </a:r>
            <a:r>
              <a:rPr lang="es-ES" sz="1800" b="1" dirty="0"/>
              <a:t>menores de edad.</a:t>
            </a:r>
          </a:p>
        </p:txBody>
      </p:sp>
    </p:spTree>
    <p:extLst>
      <p:ext uri="{BB962C8B-B14F-4D97-AF65-F5344CB8AC3E}">
        <p14:creationId xmlns:p14="http://schemas.microsoft.com/office/powerpoint/2010/main" val="426615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525963"/>
          </a:xfrm>
        </p:spPr>
        <p:txBody>
          <a:bodyPr>
            <a:noAutofit/>
          </a:bodyPr>
          <a:lstStyle/>
          <a:p>
            <a:pPr algn="just" fontAlgn="base"/>
            <a:r>
              <a:rPr lang="es-ES" sz="2000" dirty="0"/>
              <a:t>El RGPD no establece medidas concretas de control y seguridad, pero invoca el principio de </a:t>
            </a:r>
            <a:r>
              <a:rPr lang="es-ES" sz="2000" b="1" dirty="0"/>
              <a:t>responsabilidad proactiva</a:t>
            </a:r>
            <a:r>
              <a:rPr lang="es-ES" sz="2000" dirty="0"/>
              <a:t>, o </a:t>
            </a:r>
            <a:r>
              <a:rPr lang="es-ES" sz="2000" b="1" dirty="0"/>
              <a:t>prevención,</a:t>
            </a:r>
            <a:r>
              <a:rPr lang="es-ES" sz="2000" dirty="0"/>
              <a:t> de los procesadores de datos en función de los </a:t>
            </a:r>
            <a:r>
              <a:rPr lang="es-ES" sz="2000" b="1" dirty="0"/>
              <a:t>riesgos inherentes </a:t>
            </a:r>
            <a:r>
              <a:rPr lang="es-ES" sz="2000" dirty="0"/>
              <a:t>a cada organización. </a:t>
            </a:r>
          </a:p>
          <a:p>
            <a:pPr algn="just" fontAlgn="base"/>
            <a:endParaRPr lang="es-ES" sz="800" dirty="0"/>
          </a:p>
          <a:p>
            <a:pPr algn="just" fontAlgn="base"/>
            <a:r>
              <a:rPr lang="es-ES" sz="2000" dirty="0"/>
              <a:t>Entre las principales </a:t>
            </a:r>
            <a:r>
              <a:rPr lang="es-ES" sz="2000" b="1" dirty="0"/>
              <a:t>acciones</a:t>
            </a:r>
            <a:r>
              <a:rPr lang="es-ES" sz="2000" dirty="0"/>
              <a:t> que se establecen destacamos: </a:t>
            </a:r>
          </a:p>
          <a:p>
            <a:pPr algn="just" fontAlgn="base"/>
            <a:endParaRPr lang="es-ES" sz="800" dirty="0"/>
          </a:p>
          <a:p>
            <a:pPr algn="just" fontAlgn="base"/>
            <a:r>
              <a:rPr lang="es-ES" sz="2000" dirty="0"/>
              <a:t>1) </a:t>
            </a:r>
            <a:r>
              <a:rPr lang="es-ES" sz="2000" b="1" dirty="0"/>
              <a:t>análisis de riesgos, protección de datos desde el diseño y por defecto</a:t>
            </a:r>
            <a:r>
              <a:rPr lang="es-ES" sz="2000" dirty="0"/>
              <a:t>; </a:t>
            </a:r>
          </a:p>
          <a:p>
            <a:pPr algn="just" fontAlgn="base"/>
            <a:endParaRPr lang="es-ES" sz="800" dirty="0"/>
          </a:p>
          <a:p>
            <a:pPr algn="just" fontAlgn="base"/>
            <a:r>
              <a:rPr lang="es-ES" sz="2000" dirty="0"/>
              <a:t>2) </a:t>
            </a:r>
            <a:r>
              <a:rPr lang="es-ES" sz="2000" b="1" dirty="0"/>
              <a:t>mantenimiento de un registro de actividades de tratamiento </a:t>
            </a:r>
          </a:p>
          <a:p>
            <a:pPr algn="just" fontAlgn="base"/>
            <a:r>
              <a:rPr lang="es-ES" sz="2000" dirty="0"/>
              <a:t>(desaparece la inscripción de ficheros en la AEPD, </a:t>
            </a:r>
          </a:p>
          <a:p>
            <a:pPr algn="just" fontAlgn="base"/>
            <a:r>
              <a:rPr lang="es-ES" sz="2000" dirty="0"/>
              <a:t>obligando al responsable y al encargado del tratamiento a la llevanza de ese registro de actividades,</a:t>
            </a:r>
          </a:p>
          <a:p>
            <a:pPr algn="just" fontAlgn="base"/>
            <a:r>
              <a:rPr lang="es-ES" sz="2000" dirty="0"/>
              <a:t>equivalentes al anterior documento de seguridad).</a:t>
            </a:r>
          </a:p>
          <a:p>
            <a:pPr algn="just"/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11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467544" y="1124744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Medidas de responsabilidad proactiva. </a:t>
            </a:r>
          </a:p>
        </p:txBody>
      </p:sp>
    </p:spTree>
    <p:extLst>
      <p:ext uri="{BB962C8B-B14F-4D97-AF65-F5344CB8AC3E}">
        <p14:creationId xmlns:p14="http://schemas.microsoft.com/office/powerpoint/2010/main" val="16416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7346" y="1556792"/>
            <a:ext cx="8229600" cy="4525963"/>
          </a:xfrm>
        </p:spPr>
        <p:txBody>
          <a:bodyPr>
            <a:noAutofit/>
          </a:bodyPr>
          <a:lstStyle/>
          <a:p>
            <a:pPr algn="just" fontAlgn="base"/>
            <a:r>
              <a:rPr lang="es-ES" sz="2000" dirty="0"/>
              <a:t>Entre las principales acciones que se establecen destacamos (continuación): </a:t>
            </a:r>
          </a:p>
          <a:p>
            <a:pPr algn="just" fontAlgn="base"/>
            <a:endParaRPr lang="es-ES" sz="800" dirty="0"/>
          </a:p>
          <a:p>
            <a:pPr algn="just" fontAlgn="base"/>
            <a:r>
              <a:rPr lang="es-ES" sz="2000" dirty="0"/>
              <a:t>3) </a:t>
            </a:r>
            <a:r>
              <a:rPr lang="es-ES" sz="2000" b="1" dirty="0"/>
              <a:t>notificación de violaciones de seguridad: </a:t>
            </a:r>
          </a:p>
          <a:p>
            <a:pPr algn="just" fontAlgn="base"/>
            <a:endParaRPr lang="es-ES" sz="800" b="1" dirty="0"/>
          </a:p>
          <a:p>
            <a:pPr algn="just" fontAlgn="base"/>
            <a:r>
              <a:rPr lang="es-ES" sz="2000" dirty="0"/>
              <a:t>el responsable del tratamiento deberá </a:t>
            </a:r>
            <a:r>
              <a:rPr lang="es-ES" sz="2000" b="1" dirty="0"/>
              <a:t>notificar los fallos y violaciones de la seguridad </a:t>
            </a:r>
            <a:r>
              <a:rPr lang="es-ES" sz="2000" dirty="0"/>
              <a:t>de sus datos a ponerlo en conocimiento en las</a:t>
            </a:r>
            <a:r>
              <a:rPr lang="es-ES" sz="2000" b="1" dirty="0"/>
              <a:t> siguientes 72 horas </a:t>
            </a:r>
            <a:r>
              <a:rPr lang="es-ES" sz="2000" dirty="0"/>
              <a:t>a la autoridad de protección de datos competente, en España la AEPD; </a:t>
            </a:r>
          </a:p>
          <a:p>
            <a:pPr algn="just" fontAlgn="base"/>
            <a:endParaRPr lang="es-ES" sz="800" dirty="0"/>
          </a:p>
          <a:p>
            <a:pPr algn="just" fontAlgn="base"/>
            <a:r>
              <a:rPr lang="es-ES" sz="2000" dirty="0"/>
              <a:t>4) </a:t>
            </a:r>
            <a:r>
              <a:rPr lang="es-ES" sz="2000" b="1" dirty="0"/>
              <a:t>evaluación de impacto </a:t>
            </a:r>
            <a:r>
              <a:rPr lang="es-ES" sz="2000" dirty="0"/>
              <a:t>de la protección de datos: </a:t>
            </a:r>
          </a:p>
          <a:p>
            <a:pPr algn="just" fontAlgn="base"/>
            <a:endParaRPr lang="es-ES" sz="800" dirty="0"/>
          </a:p>
          <a:p>
            <a:pPr algn="just" fontAlgn="base"/>
            <a:r>
              <a:rPr lang="es-ES" sz="2000" dirty="0"/>
              <a:t>conocida como EIPD, los responsables del tratamiento deberán </a:t>
            </a:r>
            <a:r>
              <a:rPr lang="es-ES" sz="2000" b="1" dirty="0"/>
              <a:t>identificar, con carácter previo </a:t>
            </a:r>
            <a:r>
              <a:rPr lang="es-ES" sz="2000" dirty="0"/>
              <a:t>a la implementación de una determinada medida, aquellas que puedan ocasionar un </a:t>
            </a:r>
            <a:r>
              <a:rPr lang="es-ES" sz="2000" b="1" dirty="0"/>
              <a:t>grave riesgo </a:t>
            </a:r>
            <a:r>
              <a:rPr lang="es-ES" sz="2000" dirty="0"/>
              <a:t>para los derechos y libertades de los interesados.</a:t>
            </a:r>
          </a:p>
          <a:p>
            <a:pPr algn="just"/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12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467544" y="98072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Medidas de responsabilidad proactiva. </a:t>
            </a:r>
          </a:p>
        </p:txBody>
      </p:sp>
    </p:spTree>
    <p:extLst>
      <p:ext uri="{BB962C8B-B14F-4D97-AF65-F5344CB8AC3E}">
        <p14:creationId xmlns:p14="http://schemas.microsoft.com/office/powerpoint/2010/main" val="226818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2000" b="1" dirty="0"/>
              <a:t>AUDIDAT</a:t>
            </a:r>
            <a:r>
              <a:rPr lang="es-ES" sz="2000" dirty="0"/>
              <a:t> como EF ha desarrollado </a:t>
            </a:r>
            <a:r>
              <a:rPr lang="es-ES" sz="2000" b="1" dirty="0"/>
              <a:t>acciones formativas Homologadas </a:t>
            </a:r>
            <a:r>
              <a:rPr lang="es-ES" sz="2000" dirty="0"/>
              <a:t>por </a:t>
            </a:r>
            <a:r>
              <a:rPr lang="es-ES" sz="2000" b="1" dirty="0"/>
              <a:t>ADOK</a:t>
            </a:r>
            <a:r>
              <a:rPr lang="es-ES" sz="2000" dirty="0"/>
              <a:t> como EC para llevar  a cabo la </a:t>
            </a:r>
            <a:r>
              <a:rPr lang="es-ES" sz="2000" b="1" dirty="0"/>
              <a:t>cualificación profesional </a:t>
            </a:r>
            <a:r>
              <a:rPr lang="es-ES" sz="2000" dirty="0"/>
              <a:t>que </a:t>
            </a:r>
            <a:r>
              <a:rPr lang="es-ES" sz="2000" b="1" dirty="0"/>
              <a:t>acredite</a:t>
            </a:r>
            <a:r>
              <a:rPr lang="es-ES" sz="2000" dirty="0"/>
              <a:t> la aptitud de los </a:t>
            </a:r>
            <a:r>
              <a:rPr lang="es-ES" sz="2000" b="1" dirty="0"/>
              <a:t>DPD DPO</a:t>
            </a:r>
            <a:r>
              <a:rPr lang="es-ES" sz="2000" dirty="0"/>
              <a:t>.</a:t>
            </a:r>
          </a:p>
          <a:p>
            <a:pPr algn="just"/>
            <a:endParaRPr lang="es-ES" sz="800" dirty="0"/>
          </a:p>
          <a:p>
            <a:pPr algn="just"/>
            <a:r>
              <a:rPr lang="es-ES" sz="2000" dirty="0"/>
              <a:t>Véase:</a:t>
            </a:r>
          </a:p>
          <a:p>
            <a:pPr algn="just"/>
            <a:r>
              <a:rPr lang="es-ES" sz="2000" dirty="0">
                <a:hlinkClick r:id="rId2"/>
              </a:rPr>
              <a:t>https://escueladpo.com/</a:t>
            </a:r>
            <a:endParaRPr lang="es-ES" sz="2000" dirty="0"/>
          </a:p>
          <a:p>
            <a:pPr algn="just"/>
            <a:endParaRPr lang="es-ES" sz="2000" dirty="0"/>
          </a:p>
          <a:p>
            <a:pPr algn="just"/>
            <a:endParaRPr lang="es-ES" sz="800" dirty="0"/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La </a:t>
            </a:r>
            <a:r>
              <a:rPr lang="es-ES" sz="2000" b="1" dirty="0"/>
              <a:t>Escuela DPD DPO de AUDIDAT </a:t>
            </a:r>
            <a:r>
              <a:rPr lang="es-ES" sz="2000" dirty="0"/>
              <a:t>es la primera en España de estas características y una de las pioneras en la Unión Europea.</a:t>
            </a:r>
          </a:p>
          <a:p>
            <a:pPr algn="just"/>
            <a:endParaRPr lang="es-ES" sz="800" dirty="0"/>
          </a:p>
          <a:p>
            <a:pPr algn="just"/>
            <a:r>
              <a:rPr lang="es-ES" sz="2000" dirty="0"/>
              <a:t>Nuestros cursos van dirigidos a personas tanto </a:t>
            </a:r>
            <a:r>
              <a:rPr lang="es-ES" sz="2000" b="1" dirty="0"/>
              <a:t>profesionales como autónomos, para organizaciones de todo tipo, sector de actividad y tamaño, así como también tanto públicas como privadas</a:t>
            </a:r>
            <a:r>
              <a:rPr lang="es-ES" sz="2000" dirty="0"/>
              <a:t>.</a:t>
            </a:r>
          </a:p>
          <a:p>
            <a:pPr algn="just"/>
            <a:endParaRPr lang="es-E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13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483768" y="33265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ESCUELA DPD DPO. </a:t>
            </a:r>
          </a:p>
        </p:txBody>
      </p:sp>
      <p:pic>
        <p:nvPicPr>
          <p:cNvPr id="5" name="Imagen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023" y="2420888"/>
            <a:ext cx="208823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41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000" b="1" dirty="0"/>
              <a:t>¿Por qué un Delegado de Protección de Datos Acreditado?</a:t>
            </a:r>
          </a:p>
          <a:p>
            <a:pPr algn="just"/>
            <a:endParaRPr lang="es-ES" sz="400" b="1" dirty="0"/>
          </a:p>
          <a:p>
            <a:pPr algn="just"/>
            <a:r>
              <a:rPr lang="es-ES" sz="1900" dirty="0"/>
              <a:t>Según el Artículo 35. </a:t>
            </a:r>
            <a:r>
              <a:rPr lang="es-ES" sz="1900" b="1" dirty="0"/>
              <a:t>Cualificación del delegado de protección de datos</a:t>
            </a:r>
            <a:r>
              <a:rPr lang="es-ES" sz="1900" dirty="0"/>
              <a:t>, de la LOPD:</a:t>
            </a:r>
          </a:p>
          <a:p>
            <a:pPr algn="just"/>
            <a:r>
              <a:rPr lang="es-ES" sz="1900" i="1" dirty="0"/>
              <a:t>El cumplimiento de los requisitos establecidos en el artículo 37.5 del RGPD para la designación del DPO, sea persona física o jurídica, podrá demostrarse, entre otros medios, a través de </a:t>
            </a:r>
            <a:r>
              <a:rPr lang="es-ES" sz="1900" b="1" i="1" dirty="0"/>
              <a:t>mecanismos voluntarios de certificación.</a:t>
            </a:r>
          </a:p>
          <a:p>
            <a:pPr algn="just"/>
            <a:r>
              <a:rPr lang="es-ES" sz="1900" i="1" dirty="0"/>
              <a:t>Se tendrá particularmente en cuenta la obtención de una titulación universitaria que acredite </a:t>
            </a:r>
            <a:r>
              <a:rPr lang="es-ES" sz="1900" b="1" i="1" dirty="0"/>
              <a:t>conocimientos especializados en el derecho y la práctica en materia de protección de datos</a:t>
            </a:r>
            <a:r>
              <a:rPr lang="es-ES" sz="1900" i="1" dirty="0"/>
              <a:t>.</a:t>
            </a:r>
          </a:p>
          <a:p>
            <a:pPr algn="just"/>
            <a:endParaRPr lang="es-ES" sz="1900" dirty="0"/>
          </a:p>
          <a:p>
            <a:pPr algn="just"/>
            <a:r>
              <a:rPr lang="es-ES" sz="1900" dirty="0"/>
              <a:t>El </a:t>
            </a:r>
            <a:r>
              <a:rPr lang="es-ES" sz="1900" b="1" dirty="0"/>
              <a:t>Esquema de Certificación de Personas </a:t>
            </a:r>
            <a:r>
              <a:rPr lang="es-ES" sz="1900" dirty="0"/>
              <a:t>para la categoría de “Delegado de Protección de Datos”  de la </a:t>
            </a:r>
            <a:r>
              <a:rPr lang="es-ES" sz="1900" b="1" dirty="0"/>
              <a:t>AEPD</a:t>
            </a:r>
            <a:r>
              <a:rPr lang="es-ES" sz="1900" dirty="0"/>
              <a:t> se basa en las líneas generales señaladas en la Sección 4 del capítulo IV del RGPD.</a:t>
            </a:r>
          </a:p>
          <a:p>
            <a:pPr algn="just"/>
            <a:endParaRPr lang="es-ES" sz="2000" b="1" dirty="0"/>
          </a:p>
          <a:p>
            <a:pPr algn="just"/>
            <a:endParaRPr lang="es-E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14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483768" y="33265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ESCUELA DPD DPO. </a:t>
            </a:r>
          </a:p>
        </p:txBody>
      </p:sp>
    </p:spTree>
    <p:extLst>
      <p:ext uri="{BB962C8B-B14F-4D97-AF65-F5344CB8AC3E}">
        <p14:creationId xmlns:p14="http://schemas.microsoft.com/office/powerpoint/2010/main" val="66632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000" b="1" dirty="0"/>
              <a:t>¿Por qué un Delegado de Protección de Datos Acreditado?</a:t>
            </a:r>
          </a:p>
          <a:p>
            <a:pPr algn="just"/>
            <a:endParaRPr lang="es-ES" sz="400" b="1" dirty="0"/>
          </a:p>
          <a:p>
            <a:pPr algn="just"/>
            <a:r>
              <a:rPr lang="es-ES" sz="2000" dirty="0"/>
              <a:t>Pero es que además de estar regulado por el </a:t>
            </a:r>
            <a:r>
              <a:rPr lang="es-ES" sz="2000" b="1" dirty="0"/>
              <a:t>RGPD</a:t>
            </a:r>
            <a:r>
              <a:rPr lang="es-ES" sz="2000" dirty="0"/>
              <a:t>,  la </a:t>
            </a:r>
            <a:r>
              <a:rPr lang="es-ES" sz="2000" b="1" dirty="0"/>
              <a:t>LOPD</a:t>
            </a:r>
            <a:r>
              <a:rPr lang="es-ES" sz="2000" dirty="0"/>
              <a:t> y el </a:t>
            </a:r>
            <a:r>
              <a:rPr lang="es-ES" sz="2000" b="1" dirty="0"/>
              <a:t>Esquema AEPD DPD</a:t>
            </a:r>
            <a:r>
              <a:rPr lang="es-ES" sz="2000" dirty="0"/>
              <a:t>, por su </a:t>
            </a:r>
            <a:r>
              <a:rPr lang="es-ES" sz="2000" b="1" dirty="0"/>
              <a:t>carácter voluntario </a:t>
            </a:r>
            <a:r>
              <a:rPr lang="es-ES" sz="2000" dirty="0"/>
              <a:t>permite que las entidades puedan elegir entre cualquiera </a:t>
            </a:r>
            <a:r>
              <a:rPr lang="es-ES" sz="2000" b="1" dirty="0"/>
              <a:t>otros</a:t>
            </a:r>
            <a:r>
              <a:rPr lang="es-ES" sz="2000" dirty="0"/>
              <a:t> procedimiento, experiencia y habilidades…</a:t>
            </a:r>
          </a:p>
          <a:p>
            <a:pPr algn="just"/>
            <a:r>
              <a:rPr lang="es-ES" sz="2000" dirty="0"/>
              <a:t>O bien, atendiendo al principio de </a:t>
            </a:r>
            <a:r>
              <a:rPr lang="es-ES" sz="2000" b="1" dirty="0"/>
              <a:t>responsabilidad activa</a:t>
            </a:r>
            <a:r>
              <a:rPr lang="es-ES" sz="2000" dirty="0"/>
              <a:t>, elegir al DPO que </a:t>
            </a:r>
            <a:r>
              <a:rPr lang="es-ES" sz="2000" b="1" dirty="0"/>
              <a:t>mayor cualificación, solvencia de su certificación y validez de su acreditación </a:t>
            </a:r>
            <a:r>
              <a:rPr lang="es-ES" sz="2000" dirty="0"/>
              <a:t>aporte.</a:t>
            </a:r>
          </a:p>
          <a:p>
            <a:pPr algn="just"/>
            <a:r>
              <a:rPr lang="es-ES" sz="2000" dirty="0"/>
              <a:t>En ese sentido, la </a:t>
            </a:r>
            <a:r>
              <a:rPr lang="es-ES" sz="2000" b="1" dirty="0"/>
              <a:t>Acreditación por ENAC </a:t>
            </a:r>
            <a:r>
              <a:rPr lang="es-ES" sz="2000" dirty="0"/>
              <a:t>de las Entidades de Certificación, EC aporta </a:t>
            </a:r>
            <a:r>
              <a:rPr lang="es-ES" sz="2000" b="1" dirty="0"/>
              <a:t>valor</a:t>
            </a:r>
            <a:r>
              <a:rPr lang="es-ES" sz="2000" dirty="0"/>
              <a:t> en cuanto al </a:t>
            </a:r>
            <a:r>
              <a:rPr lang="es-ES" sz="2000" b="1" dirty="0"/>
              <a:t>rigor y seriedad </a:t>
            </a:r>
            <a:r>
              <a:rPr lang="es-ES" sz="2000" dirty="0"/>
              <a:t>que viene recogido en el  Esquema AEPD DPD.</a:t>
            </a:r>
          </a:p>
          <a:p>
            <a:pPr algn="just"/>
            <a:r>
              <a:rPr lang="es-ES" sz="2000" dirty="0"/>
              <a:t>El </a:t>
            </a:r>
            <a:r>
              <a:rPr lang="es-ES" sz="2000" b="1" dirty="0"/>
              <a:t>Esquema AEPD DPD</a:t>
            </a:r>
            <a:r>
              <a:rPr lang="es-ES" sz="2000" dirty="0"/>
              <a:t> de certificación de personas para DPO otorgará al profesional un reconocimiento de las </a:t>
            </a:r>
            <a:r>
              <a:rPr lang="es-ES" sz="2000" b="1" dirty="0"/>
              <a:t>competencias adecuadas </a:t>
            </a:r>
            <a:r>
              <a:rPr lang="es-ES" sz="2000" dirty="0"/>
              <a:t>para el </a:t>
            </a:r>
            <a:r>
              <a:rPr lang="es-ES" sz="2000" b="1" dirty="0"/>
              <a:t>desarrollo de sus funciones</a:t>
            </a:r>
            <a:r>
              <a:rPr lang="es-ES" sz="2000" dirty="0"/>
              <a:t>. </a:t>
            </a:r>
          </a:p>
          <a:p>
            <a:pPr algn="just"/>
            <a:endParaRPr lang="es-ES" sz="2000" dirty="0"/>
          </a:p>
          <a:p>
            <a:pPr algn="just"/>
            <a:endParaRPr lang="es-ES" sz="2000" b="1" dirty="0"/>
          </a:p>
          <a:p>
            <a:pPr algn="just"/>
            <a:endParaRPr lang="es-E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15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483768" y="33265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ESCUELA DPD DPO. </a:t>
            </a:r>
          </a:p>
        </p:txBody>
      </p:sp>
    </p:spTree>
    <p:extLst>
      <p:ext uri="{BB962C8B-B14F-4D97-AF65-F5344CB8AC3E}">
        <p14:creationId xmlns:p14="http://schemas.microsoft.com/office/powerpoint/2010/main" val="101281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16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72616" y="980728"/>
            <a:ext cx="6069360" cy="146876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s-ES" sz="2200" dirty="0"/>
              <a:t>La </a:t>
            </a:r>
            <a:r>
              <a:rPr lang="es-ES" sz="2200" b="1" dirty="0"/>
              <a:t>Certificación DPO </a:t>
            </a:r>
            <a:r>
              <a:rPr lang="es-ES" sz="2200" dirty="0"/>
              <a:t>consta de cinco etapas diferenciadas:</a:t>
            </a:r>
          </a:p>
          <a:p>
            <a:pPr algn="just"/>
            <a:endParaRPr lang="es-ES" sz="2200" dirty="0"/>
          </a:p>
        </p:txBody>
      </p:sp>
      <p:sp>
        <p:nvSpPr>
          <p:cNvPr id="2" name="1 Rectángulo"/>
          <p:cNvSpPr/>
          <p:nvPr/>
        </p:nvSpPr>
        <p:spPr>
          <a:xfrm>
            <a:off x="755576" y="2780928"/>
            <a:ext cx="26460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/>
              <a:t>Análisis de candidaturas</a:t>
            </a:r>
          </a:p>
          <a:p>
            <a:r>
              <a:rPr lang="es-ES" sz="1600" dirty="0"/>
              <a:t>La persona que opta al Certificado DPD DPO,</a:t>
            </a:r>
          </a:p>
          <a:p>
            <a:r>
              <a:rPr lang="es-ES" sz="1600" dirty="0"/>
              <a:t>tendrá que aportar</a:t>
            </a:r>
          </a:p>
          <a:p>
            <a:r>
              <a:rPr lang="es-ES" sz="1600" dirty="0"/>
              <a:t>los requisitos de</a:t>
            </a:r>
          </a:p>
          <a:p>
            <a:r>
              <a:rPr lang="es-ES" sz="1600" dirty="0"/>
              <a:t>competencia, basados</a:t>
            </a:r>
          </a:p>
          <a:p>
            <a:r>
              <a:rPr lang="es-ES" sz="1600" dirty="0"/>
              <a:t>en </a:t>
            </a:r>
            <a:r>
              <a:rPr lang="es-ES" sz="1600" b="1" dirty="0"/>
              <a:t>criterio de acceso para ser  Profesional como DPO.</a:t>
            </a:r>
            <a:endParaRPr lang="es-ES" sz="1600" dirty="0"/>
          </a:p>
        </p:txBody>
      </p:sp>
      <p:sp>
        <p:nvSpPr>
          <p:cNvPr id="3" name="2 Pentágono"/>
          <p:cNvSpPr/>
          <p:nvPr/>
        </p:nvSpPr>
        <p:spPr>
          <a:xfrm>
            <a:off x="755576" y="1916832"/>
            <a:ext cx="2952328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PRERREQUISITOS Y MATRICULACIÓN</a:t>
            </a:r>
          </a:p>
        </p:txBody>
      </p:sp>
      <p:sp>
        <p:nvSpPr>
          <p:cNvPr id="8" name="7 Pentágono"/>
          <p:cNvSpPr/>
          <p:nvPr/>
        </p:nvSpPr>
        <p:spPr>
          <a:xfrm>
            <a:off x="3995936" y="1918297"/>
            <a:ext cx="2952328" cy="864096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REALIZACIÓN DE LAS ACCIONES FORMATIVAS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995936" y="2938139"/>
            <a:ext cx="2646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/>
              <a:t>Adecuación al perfil de la candidatura</a:t>
            </a:r>
          </a:p>
          <a:p>
            <a:r>
              <a:rPr lang="es-ES" sz="1600" dirty="0"/>
              <a:t>• 60 horas.</a:t>
            </a:r>
          </a:p>
          <a:p>
            <a:r>
              <a:rPr lang="es-ES" sz="1600" dirty="0"/>
              <a:t>• 100 horas.</a:t>
            </a:r>
          </a:p>
          <a:p>
            <a:r>
              <a:rPr lang="es-ES" sz="1600" dirty="0"/>
              <a:t>• 180 horas.</a:t>
            </a:r>
          </a:p>
          <a:p>
            <a:endParaRPr lang="es-ES" sz="1600" dirty="0"/>
          </a:p>
        </p:txBody>
      </p:sp>
      <p:sp>
        <p:nvSpPr>
          <p:cNvPr id="10" name="9 Pentágono"/>
          <p:cNvSpPr/>
          <p:nvPr/>
        </p:nvSpPr>
        <p:spPr>
          <a:xfrm rot="5400000">
            <a:off x="7254298" y="1938672"/>
            <a:ext cx="1476164" cy="1656184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EXAMEN DE APTITUD DE AUDIDAT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300192" y="3722969"/>
            <a:ext cx="2646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/>
              <a:t>Siempre presencial para toda Acción Formativa y de 4 horas de duración.</a:t>
            </a:r>
          </a:p>
        </p:txBody>
      </p:sp>
      <p:sp>
        <p:nvSpPr>
          <p:cNvPr id="6" name="5 Pentágono"/>
          <p:cNvSpPr/>
          <p:nvPr/>
        </p:nvSpPr>
        <p:spPr>
          <a:xfrm flipH="1">
            <a:off x="6228184" y="4759744"/>
            <a:ext cx="2358008" cy="973511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EXAMEN POR LA ENTIDAD DE CERTIFICACIÓN</a:t>
            </a:r>
          </a:p>
        </p:txBody>
      </p:sp>
      <p:pic>
        <p:nvPicPr>
          <p:cNvPr id="10242" name="Imagen 1" descr="Firma correo final 2018-Recortado_opt-7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3031" y="5062755"/>
            <a:ext cx="5164871" cy="179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Rectángulo"/>
          <p:cNvSpPr/>
          <p:nvPr/>
        </p:nvSpPr>
        <p:spPr>
          <a:xfrm>
            <a:off x="3419872" y="4870121"/>
            <a:ext cx="32534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/>
              <a:t>Certificación DPO</a:t>
            </a:r>
          </a:p>
          <a:p>
            <a:r>
              <a:rPr lang="es-ES" sz="1600" b="1" dirty="0"/>
              <a:t>Renovable cada tres años.</a:t>
            </a:r>
          </a:p>
          <a:p>
            <a:r>
              <a:rPr lang="es-ES" sz="1600" dirty="0"/>
              <a:t>• 60 horas.</a:t>
            </a:r>
          </a:p>
          <a:p>
            <a:r>
              <a:rPr lang="es-ES" sz="1600" dirty="0"/>
              <a:t>• Experiencia  de 1 año como DPO.</a:t>
            </a:r>
          </a:p>
          <a:p>
            <a:endParaRPr lang="es-ES" sz="1600" dirty="0"/>
          </a:p>
        </p:txBody>
      </p:sp>
      <p:sp>
        <p:nvSpPr>
          <p:cNvPr id="14" name="13 Elipse"/>
          <p:cNvSpPr/>
          <p:nvPr/>
        </p:nvSpPr>
        <p:spPr>
          <a:xfrm>
            <a:off x="467544" y="1650186"/>
            <a:ext cx="576064" cy="5362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1</a:t>
            </a:r>
          </a:p>
        </p:txBody>
      </p:sp>
      <p:sp>
        <p:nvSpPr>
          <p:cNvPr id="17" name="16 Elipse"/>
          <p:cNvSpPr/>
          <p:nvPr/>
        </p:nvSpPr>
        <p:spPr>
          <a:xfrm>
            <a:off x="3691418" y="1760571"/>
            <a:ext cx="576064" cy="5362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2</a:t>
            </a:r>
          </a:p>
        </p:txBody>
      </p:sp>
      <p:sp>
        <p:nvSpPr>
          <p:cNvPr id="18" name="17 Elipse"/>
          <p:cNvSpPr/>
          <p:nvPr/>
        </p:nvSpPr>
        <p:spPr>
          <a:xfrm>
            <a:off x="6924489" y="1760571"/>
            <a:ext cx="576064" cy="5362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3</a:t>
            </a:r>
          </a:p>
        </p:txBody>
      </p:sp>
      <p:sp>
        <p:nvSpPr>
          <p:cNvPr id="19" name="18 Elipse"/>
          <p:cNvSpPr/>
          <p:nvPr/>
        </p:nvSpPr>
        <p:spPr>
          <a:xfrm>
            <a:off x="8296233" y="4491633"/>
            <a:ext cx="576064" cy="5362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4</a:t>
            </a:r>
          </a:p>
        </p:txBody>
      </p:sp>
      <p:sp>
        <p:nvSpPr>
          <p:cNvPr id="20" name="19 Elipse"/>
          <p:cNvSpPr/>
          <p:nvPr/>
        </p:nvSpPr>
        <p:spPr>
          <a:xfrm>
            <a:off x="144429" y="4794644"/>
            <a:ext cx="576064" cy="5362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122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/>
      <p:bldP spid="3" grpId="0" animBg="1"/>
      <p:bldP spid="8" grpId="0" animBg="1"/>
      <p:bldP spid="9" grpId="0"/>
      <p:bldP spid="10" grpId="0" animBg="1"/>
      <p:bldP spid="11" grpId="0"/>
      <p:bldP spid="6" grpId="0" animBg="1"/>
      <p:bldP spid="15" grpId="0"/>
      <p:bldP spid="14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476672" y="40466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s-ES" sz="3200" b="1" dirty="0">
                <a:latin typeface="+mn-lt"/>
                <a:ea typeface="+mn-ea"/>
                <a:cs typeface="+mn-cs"/>
              </a:rPr>
              <a:t>Recomendación final.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000" dirty="0"/>
              <a:t>Recomendamos a todas aquellas Delegaciones que no hayan iniciado la Designación de un DPO, se lo planteen a la mayor brevedad.</a:t>
            </a:r>
          </a:p>
          <a:p>
            <a:pPr algn="just"/>
            <a:endParaRPr lang="es-ES" sz="800" dirty="0"/>
          </a:p>
          <a:p>
            <a:pPr algn="just"/>
            <a:r>
              <a:rPr lang="es-ES" sz="2000" dirty="0"/>
              <a:t>Que para el desarrollo de su misión contarán con el apoyo de expertos en </a:t>
            </a:r>
            <a:r>
              <a:rPr lang="es-ES" sz="2000" i="1" dirty="0"/>
              <a:t>data </a:t>
            </a:r>
            <a:r>
              <a:rPr lang="es-ES" sz="2000" i="1" dirty="0" err="1"/>
              <a:t>compliance</a:t>
            </a:r>
            <a:r>
              <a:rPr lang="es-ES" sz="2000" dirty="0"/>
              <a:t> de </a:t>
            </a:r>
            <a:r>
              <a:rPr lang="es-ES" sz="2000" b="1" dirty="0"/>
              <a:t>AUDIDAT.</a:t>
            </a:r>
          </a:p>
          <a:p>
            <a:pPr algn="just"/>
            <a:endParaRPr lang="es-ES" sz="800" b="1" dirty="0"/>
          </a:p>
          <a:p>
            <a:pPr algn="just"/>
            <a:r>
              <a:rPr lang="es-ES" sz="2000" dirty="0"/>
              <a:t>Con ello, podremos actuar de inmediato como agente facilitador para implementar de la forma más eficaz posible las principales tareas de adaptación al nuevo RGPD.</a:t>
            </a:r>
          </a:p>
          <a:p>
            <a:pPr algn="just"/>
            <a:endParaRPr lang="es-ES" sz="800" dirty="0"/>
          </a:p>
          <a:p>
            <a:pPr algn="just"/>
            <a:r>
              <a:rPr lang="es-ES" sz="2000" dirty="0"/>
              <a:t>Asimismo la prestación del servicio de </a:t>
            </a:r>
            <a:r>
              <a:rPr lang="es-ES" sz="2000" b="1" dirty="0"/>
              <a:t>Delegado de Protección de Datos</a:t>
            </a:r>
            <a:r>
              <a:rPr lang="es-ES" sz="2000" dirty="0"/>
              <a:t>, es imprescindible para estar en condiciones de demostrar tanto la responsabilidad proactiva, como que se han tomado todas las medidas de cumplimiento reglamentarias por el Cliente.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7631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 txBox="1">
            <a:spLocks/>
          </p:cNvSpPr>
          <p:nvPr/>
        </p:nvSpPr>
        <p:spPr>
          <a:xfrm>
            <a:off x="1763688" y="1495325"/>
            <a:ext cx="6923112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FIN DE LA PRESENTACIÓN.</a:t>
            </a:r>
          </a:p>
          <a:p>
            <a:pPr algn="ctr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s-E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s-E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GRACIAS POR SU ATENCIÓN.</a:t>
            </a:r>
          </a:p>
          <a:p>
            <a:pPr algn="ctr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s-E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s-E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s-E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s-E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bgarcia@audidat.com</a:t>
            </a:r>
            <a:endParaRPr lang="es-E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s-E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s-E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s-E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1D6CB-0FA3-4706-A58C-02F2EC5E439F}" type="slidenum">
              <a:rPr lang="es-ES" smtClean="0"/>
              <a:t>18</a:t>
            </a:fld>
            <a:endParaRPr lang="es-ES"/>
          </a:p>
        </p:txBody>
      </p:sp>
      <p:pic>
        <p:nvPicPr>
          <p:cNvPr id="2050" name="Picture 2" descr="Resultado de imagen de pregunt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237" y="2481391"/>
            <a:ext cx="1512168" cy="183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57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691680" y="2420888"/>
            <a:ext cx="7200850" cy="206210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it-IT" sz="4000" dirty="0"/>
              <a:t>In silvam ne ligna feras.</a:t>
            </a:r>
          </a:p>
          <a:p>
            <a:pPr eaLnBrk="1" hangingPunct="1"/>
            <a:endParaRPr lang="es-ES" dirty="0"/>
          </a:p>
          <a:p>
            <a:pPr eaLnBrk="1" hangingPunct="1"/>
            <a:r>
              <a:rPr lang="es-ES" sz="2800" b="1" i="1" dirty="0">
                <a:solidFill>
                  <a:srgbClr val="0070C0"/>
                </a:solidFill>
              </a:rPr>
              <a:t>“No lleves leña al bosque”.</a:t>
            </a:r>
          </a:p>
          <a:p>
            <a:pPr eaLnBrk="1" hangingPunct="1"/>
            <a:endParaRPr lang="es-ES" dirty="0"/>
          </a:p>
          <a:p>
            <a:pPr eaLnBrk="1" hangingPunct="1"/>
            <a:r>
              <a:rPr lang="es-ES" sz="2400" b="1" dirty="0"/>
              <a:t>Quinto Horacio Flaco, siglo I a.C.</a:t>
            </a:r>
          </a:p>
        </p:txBody>
      </p:sp>
      <p:pic>
        <p:nvPicPr>
          <p:cNvPr id="3" name="Imagen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8640"/>
            <a:ext cx="208823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98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116086"/>
              </p:ext>
            </p:extLst>
          </p:nvPr>
        </p:nvGraphicFramePr>
        <p:xfrm>
          <a:off x="899592" y="1988840"/>
          <a:ext cx="7560840" cy="4232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1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9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997">
                <a:tc gridSpan="2">
                  <a:txBody>
                    <a:bodyPr/>
                    <a:lstStyle/>
                    <a:p>
                      <a:pPr marL="503555" marR="222250" algn="ctr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ELEMENTOS FUNDAMENTALES </a:t>
                      </a:r>
                      <a:r>
                        <a:rPr lang="es-ES" sz="2000" dirty="0">
                          <a:solidFill>
                            <a:schemeClr val="bg1"/>
                          </a:solidFill>
                        </a:rPr>
                        <a:t>R (UE) 2016/679 (</a:t>
                      </a:r>
                      <a:r>
                        <a:rPr lang="es-ES" sz="2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RGPD)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503555" marR="22225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endParaRPr lang="es-ES" sz="3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054">
                <a:tc>
                  <a:txBody>
                    <a:bodyPr/>
                    <a:lstStyle/>
                    <a:p>
                      <a:pPr marL="503555" marR="22225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endParaRPr lang="es-E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3555" marR="22225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endParaRPr lang="es-E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906">
                <a:tc>
                  <a:txBody>
                    <a:bodyPr/>
                    <a:lstStyle/>
                    <a:p>
                      <a:pPr marL="503555" marR="22225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endParaRPr lang="es-E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3555" marR="22225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endParaRPr lang="es-E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906">
                <a:tc>
                  <a:txBody>
                    <a:bodyPr/>
                    <a:lstStyle/>
                    <a:p>
                      <a:pPr marL="503555" marR="22225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endParaRPr lang="es-E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3555" marR="22225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endParaRPr lang="es-E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656">
                <a:tc>
                  <a:txBody>
                    <a:bodyPr/>
                    <a:lstStyle/>
                    <a:p>
                      <a:pPr marL="503555" marR="22225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endParaRPr lang="es-E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3555" marR="22225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endParaRPr lang="es-E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906">
                <a:tc>
                  <a:txBody>
                    <a:bodyPr/>
                    <a:lstStyle/>
                    <a:p>
                      <a:pPr marL="503555" marR="22225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endParaRPr lang="es-E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3555" marR="22225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endParaRPr lang="es-E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8137">
                <a:tc>
                  <a:txBody>
                    <a:bodyPr/>
                    <a:lstStyle/>
                    <a:p>
                      <a:pPr marL="503555" marR="22225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endParaRPr lang="es-ES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3555" marR="22225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endParaRPr lang="es-ES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491880" y="293393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/>
              <a:t>Introducción.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85159" y="242088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Ley Orgánica 3/2018, de 5 de diciembre, de PDP y GDD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148064" y="2559387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555" marR="222250">
              <a:spcBef>
                <a:spcPts val="395"/>
              </a:spcBef>
              <a:spcAft>
                <a:spcPts val="0"/>
              </a:spcAft>
            </a:pPr>
            <a:r>
              <a:rPr lang="es-ES" b="1" dirty="0"/>
              <a:t>Autoridad de control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83568" y="3067219"/>
            <a:ext cx="31444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3555" marR="222250">
              <a:spcBef>
                <a:spcPts val="395"/>
              </a:spcBef>
              <a:spcAft>
                <a:spcPts val="0"/>
              </a:spcAft>
            </a:pPr>
            <a:r>
              <a:rPr lang="es-ES" b="1" dirty="0"/>
              <a:t>Delegado de Protección de Datos (DPD DPO)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148064" y="3081119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555" marR="222250">
              <a:spcBef>
                <a:spcPts val="395"/>
              </a:spcBef>
              <a:spcAft>
                <a:spcPts val="0"/>
              </a:spcAft>
            </a:pPr>
            <a:r>
              <a:rPr lang="es-ES" b="1" dirty="0"/>
              <a:t>Transferencias internacionales DP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83568" y="371355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555" marR="222250">
              <a:spcBef>
                <a:spcPts val="395"/>
              </a:spcBef>
              <a:spcAft>
                <a:spcPts val="0"/>
              </a:spcAft>
            </a:pPr>
            <a:r>
              <a:rPr lang="es-ES" b="1" dirty="0"/>
              <a:t>Registro de actividades de tratamiento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148064" y="3713549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555" marR="222250">
              <a:spcBef>
                <a:spcPts val="395"/>
              </a:spcBef>
              <a:spcAft>
                <a:spcPts val="0"/>
              </a:spcAft>
            </a:pPr>
            <a:r>
              <a:rPr lang="es-ES" b="1" dirty="0"/>
              <a:t>Normas corporativas vinculantes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60828" y="4359879"/>
            <a:ext cx="4106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555" marR="222250">
              <a:spcBef>
                <a:spcPts val="395"/>
              </a:spcBef>
              <a:spcAft>
                <a:spcPts val="0"/>
              </a:spcAft>
            </a:pPr>
            <a:r>
              <a:rPr lang="es-ES" b="1" dirty="0"/>
              <a:t>Transparencia e información a los interesados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145599" y="4359881"/>
            <a:ext cx="4106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555" marR="222250">
              <a:spcBef>
                <a:spcPts val="395"/>
              </a:spcBef>
              <a:spcAft>
                <a:spcPts val="0"/>
              </a:spcAft>
            </a:pPr>
            <a:r>
              <a:rPr lang="es-ES" b="1" dirty="0"/>
              <a:t>Evaluación de impacto de privacidad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83568" y="5669931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555" marR="222250">
              <a:spcBef>
                <a:spcPts val="395"/>
              </a:spcBef>
              <a:spcAft>
                <a:spcPts val="0"/>
              </a:spcAft>
            </a:pPr>
            <a:r>
              <a:rPr lang="es-ES" b="1" dirty="0"/>
              <a:t>Interés legítimo</a:t>
            </a:r>
            <a:endParaRPr lang="es-ES" sz="2800" b="1" dirty="0">
              <a:ea typeface="Arial"/>
              <a:cs typeface="Times New Roman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60828" y="514790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555" marR="222250">
              <a:spcBef>
                <a:spcPts val="395"/>
              </a:spcBef>
              <a:spcAft>
                <a:spcPts val="0"/>
              </a:spcAft>
            </a:pPr>
            <a:r>
              <a:rPr lang="es-ES" b="1" dirty="0"/>
              <a:t>Consentimiento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148064" y="4999713"/>
            <a:ext cx="2848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555" marR="222250">
              <a:spcBef>
                <a:spcPts val="395"/>
              </a:spcBef>
              <a:spcAft>
                <a:spcPts val="0"/>
              </a:spcAft>
            </a:pPr>
            <a:r>
              <a:rPr lang="es-ES" b="1" dirty="0"/>
              <a:t>Responsabilidad y sanciones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148064" y="568970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555" marR="222250">
              <a:spcBef>
                <a:spcPts val="395"/>
              </a:spcBef>
              <a:spcAft>
                <a:spcPts val="0"/>
              </a:spcAft>
            </a:pPr>
            <a:r>
              <a:rPr lang="es-ES" b="1" dirty="0"/>
              <a:t>Plan de cumplimiento</a:t>
            </a:r>
            <a:endParaRPr lang="es-ES" sz="2800" b="1" dirty="0"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984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0872" y="1124744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La cuenta atrás ha terminado. </a:t>
            </a:r>
          </a:p>
          <a:p>
            <a:pPr algn="just"/>
            <a:endParaRPr lang="es-ES" sz="800" dirty="0"/>
          </a:p>
          <a:p>
            <a:pPr algn="just"/>
            <a:r>
              <a:rPr lang="es-ES" sz="2000" dirty="0"/>
              <a:t>Desde el pasado 25 de mayo de 2018 es de obligado cumplimiento el </a:t>
            </a:r>
            <a:r>
              <a:rPr lang="es-ES" sz="2000" b="1" dirty="0"/>
              <a:t>Reglamento General de Protección de Datos de la Unión Europea </a:t>
            </a:r>
            <a:r>
              <a:rPr lang="es-ES" sz="2000" dirty="0"/>
              <a:t>(</a:t>
            </a:r>
            <a:r>
              <a:rPr lang="es-ES" sz="2000" b="1" dirty="0"/>
              <a:t>RGPD</a:t>
            </a:r>
            <a:r>
              <a:rPr lang="es-ES" sz="2000" dirty="0"/>
              <a:t>), </a:t>
            </a:r>
          </a:p>
          <a:p>
            <a:pPr algn="just"/>
            <a:endParaRPr lang="es-ES" sz="800" dirty="0"/>
          </a:p>
          <a:p>
            <a:pPr algn="just"/>
            <a:r>
              <a:rPr lang="es-ES_tradnl" sz="2000" dirty="0"/>
              <a:t>Reglamento (UE) 2016/679 del Parlamento Europeo y del Consejo, de 27 de abril de 2016.</a:t>
            </a:r>
          </a:p>
          <a:p>
            <a:pPr algn="just"/>
            <a:endParaRPr lang="es-ES_tradnl" sz="400" dirty="0"/>
          </a:p>
          <a:p>
            <a:pPr algn="just"/>
            <a:endParaRPr lang="es-ES" sz="800" dirty="0"/>
          </a:p>
          <a:p>
            <a:pPr algn="just"/>
            <a:r>
              <a:rPr lang="es-ES" sz="2000" dirty="0"/>
              <a:t>Pero también el pasado 7 de diciembre entró en vigor la ley de </a:t>
            </a:r>
            <a:r>
              <a:rPr lang="es-ES" sz="2000" b="1" dirty="0"/>
              <a:t>Protección de Datos Personales y garantía de los derechos digitales</a:t>
            </a:r>
            <a:r>
              <a:rPr lang="es-ES" sz="2000" dirty="0"/>
              <a:t>.</a:t>
            </a:r>
          </a:p>
          <a:p>
            <a:pPr algn="just"/>
            <a:r>
              <a:rPr lang="es-ES" sz="2000" b="1" dirty="0"/>
              <a:t>Ley Orgánica 3/2018</a:t>
            </a:r>
            <a:r>
              <a:rPr lang="es-ES" sz="2000" dirty="0"/>
              <a:t>, de 5 de diciembre, </a:t>
            </a:r>
            <a:r>
              <a:rPr lang="es-ES" sz="2000" b="1" dirty="0"/>
              <a:t>LOPDP y GDD, </a:t>
            </a:r>
          </a:p>
          <a:p>
            <a:pPr algn="just"/>
            <a:endParaRPr lang="es-ES" sz="400" dirty="0"/>
          </a:p>
          <a:p>
            <a:pPr algn="just"/>
            <a:r>
              <a:rPr lang="es-ES" sz="2000" dirty="0"/>
              <a:t>Por tanto la protección de las personas físicas en relación con el tratamiento de datos personales, </a:t>
            </a:r>
            <a:r>
              <a:rPr lang="es-ES" sz="2000" b="1" dirty="0"/>
              <a:t>PDP,</a:t>
            </a:r>
            <a:r>
              <a:rPr lang="es-ES" sz="2000" dirty="0"/>
              <a:t> es un </a:t>
            </a:r>
            <a:r>
              <a:rPr lang="es-ES" sz="2000" b="1" dirty="0"/>
              <a:t>derecho fundamental protegido</a:t>
            </a:r>
            <a:r>
              <a:rPr lang="es-ES" sz="2000" dirty="0"/>
              <a:t>.</a:t>
            </a:r>
          </a:p>
          <a:p>
            <a:pPr algn="just"/>
            <a:endParaRPr lang="es-ES" sz="400" dirty="0"/>
          </a:p>
          <a:p>
            <a:pPr algn="just"/>
            <a:r>
              <a:rPr lang="es-ES" sz="2000" dirty="0"/>
              <a:t>El derecho PDP se configura como una </a:t>
            </a:r>
            <a:r>
              <a:rPr lang="es-ES" sz="2000" b="1" dirty="0"/>
              <a:t>facultad para oponerse </a:t>
            </a:r>
            <a:r>
              <a:rPr lang="es-ES" sz="2000" dirty="0"/>
              <a:t>a que determinados DP sean usados para </a:t>
            </a:r>
            <a:r>
              <a:rPr lang="es-ES" sz="2000" b="1" dirty="0"/>
              <a:t>fines distintos </a:t>
            </a:r>
            <a:r>
              <a:rPr lang="es-ES" sz="2000" dirty="0"/>
              <a:t>a aquel que justificó su obtención.</a:t>
            </a:r>
          </a:p>
          <a:p>
            <a:pPr algn="just"/>
            <a:endParaRPr lang="es-ES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4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491880" y="293393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/>
              <a:t>Introducción.</a:t>
            </a:r>
          </a:p>
        </p:txBody>
      </p:sp>
    </p:spTree>
    <p:extLst>
      <p:ext uri="{BB962C8B-B14F-4D97-AF65-F5344CB8AC3E}">
        <p14:creationId xmlns:p14="http://schemas.microsoft.com/office/powerpoint/2010/main" val="353563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0872" y="1495325"/>
            <a:ext cx="8229600" cy="4525963"/>
          </a:xfrm>
        </p:spPr>
        <p:txBody>
          <a:bodyPr>
            <a:noAutofit/>
          </a:bodyPr>
          <a:lstStyle/>
          <a:p>
            <a:pPr algn="just"/>
            <a:endParaRPr lang="es-ES" sz="800" dirty="0"/>
          </a:p>
          <a:p>
            <a:pPr algn="just"/>
            <a:r>
              <a:rPr lang="es-ES" sz="2000" dirty="0"/>
              <a:t>El poder de disposición y de control sobre los </a:t>
            </a:r>
            <a:r>
              <a:rPr lang="es-ES" sz="2000" b="1" dirty="0"/>
              <a:t>DP</a:t>
            </a:r>
            <a:r>
              <a:rPr lang="es-ES" sz="2000" dirty="0"/>
              <a:t> faculta a la persona para decidir </a:t>
            </a:r>
            <a:r>
              <a:rPr lang="es-ES" sz="2000" b="1" dirty="0"/>
              <a:t>cuáles</a:t>
            </a:r>
            <a:r>
              <a:rPr lang="es-ES" sz="2000" dirty="0"/>
              <a:t> de esos datos </a:t>
            </a:r>
            <a:r>
              <a:rPr lang="es-ES" sz="2000" b="1" dirty="0"/>
              <a:t>proporcionar </a:t>
            </a:r>
            <a:r>
              <a:rPr lang="es-ES" sz="2000" dirty="0"/>
              <a:t>a un tercero, sea el Estado o un particular.</a:t>
            </a:r>
          </a:p>
          <a:p>
            <a:pPr algn="just"/>
            <a:r>
              <a:rPr lang="es-ES" sz="2000" dirty="0"/>
              <a:t>Asimismo, cuáles puede este tercero </a:t>
            </a:r>
            <a:r>
              <a:rPr lang="es-ES" sz="2000" b="1" dirty="0"/>
              <a:t>recabar</a:t>
            </a:r>
            <a:r>
              <a:rPr lang="es-ES" sz="2000" dirty="0"/>
              <a:t>, </a:t>
            </a:r>
          </a:p>
          <a:p>
            <a:pPr algn="just"/>
            <a:r>
              <a:rPr lang="es-ES" sz="2000" dirty="0"/>
              <a:t>y que también permite al individuo saber </a:t>
            </a:r>
            <a:r>
              <a:rPr lang="es-ES" sz="2000" b="1" dirty="0"/>
              <a:t>quién</a:t>
            </a:r>
            <a:r>
              <a:rPr lang="es-ES" sz="2000" dirty="0"/>
              <a:t> posee esos datos personales y </a:t>
            </a:r>
            <a:r>
              <a:rPr lang="es-ES" sz="2000" b="1" dirty="0"/>
              <a:t>para qué</a:t>
            </a:r>
            <a:r>
              <a:rPr lang="es-ES" sz="2000" dirty="0"/>
              <a:t>, </a:t>
            </a:r>
          </a:p>
          <a:p>
            <a:pPr algn="just"/>
            <a:r>
              <a:rPr lang="es-ES" sz="2000" dirty="0"/>
              <a:t>pudiendo </a:t>
            </a:r>
            <a:r>
              <a:rPr lang="es-ES" sz="2000" b="1" dirty="0"/>
              <a:t>oponerse</a:t>
            </a:r>
            <a:r>
              <a:rPr lang="es-ES" sz="2000" dirty="0"/>
              <a:t> a esa posesión o uso.</a:t>
            </a:r>
          </a:p>
          <a:p>
            <a:pPr algn="just"/>
            <a:endParaRPr lang="es-ES" sz="400" dirty="0"/>
          </a:p>
          <a:p>
            <a:pPr algn="just"/>
            <a:r>
              <a:rPr lang="es-ES" sz="2000" dirty="0"/>
              <a:t>Por tanto </a:t>
            </a:r>
            <a:r>
              <a:rPr lang="es-ES" sz="2000" b="1" dirty="0"/>
              <a:t>desde ya </a:t>
            </a:r>
            <a:r>
              <a:rPr lang="es-ES" sz="2000" dirty="0"/>
              <a:t>es necesario adoptar decisiones precisas para que las organizaciones puedan estar en </a:t>
            </a:r>
            <a:r>
              <a:rPr lang="es-ES" sz="2000" b="1" dirty="0"/>
              <a:t>situación de cumplimiento</a:t>
            </a:r>
            <a:r>
              <a:rPr lang="es-ES" sz="2000" dirty="0"/>
              <a:t>. </a:t>
            </a:r>
          </a:p>
          <a:p>
            <a:pPr algn="just"/>
            <a:endParaRPr lang="es-ES" sz="800" dirty="0"/>
          </a:p>
          <a:p>
            <a:pPr algn="just"/>
            <a:r>
              <a:rPr lang="es-ES" sz="2000" dirty="0"/>
              <a:t>El riesgo de no hacerlo es el de posibles y elevadas </a:t>
            </a:r>
            <a:r>
              <a:rPr lang="es-ES" sz="2000" b="1" dirty="0"/>
              <a:t>sanciones</a:t>
            </a:r>
            <a:r>
              <a:rPr lang="es-ES" sz="2000" dirty="0"/>
              <a:t> pero también, </a:t>
            </a:r>
            <a:r>
              <a:rPr lang="es-ES" sz="2000" b="1" dirty="0"/>
              <a:t>lesiones</a:t>
            </a:r>
            <a:r>
              <a:rPr lang="es-ES" sz="2000" dirty="0"/>
              <a:t> de tipo </a:t>
            </a:r>
            <a:r>
              <a:rPr lang="es-ES" sz="2000" b="1" dirty="0" err="1"/>
              <a:t>reputacional</a:t>
            </a:r>
            <a:r>
              <a:rPr lang="es-ES" sz="2000" dirty="0"/>
              <a:t>. </a:t>
            </a:r>
          </a:p>
          <a:p>
            <a:pPr algn="just"/>
            <a:endParaRPr lang="es-ES" sz="800" dirty="0"/>
          </a:p>
          <a:p>
            <a:pPr algn="just"/>
            <a:r>
              <a:rPr lang="es-ES" sz="2000" dirty="0"/>
              <a:t>La evolución de los negocios en la senda de la </a:t>
            </a:r>
            <a:r>
              <a:rPr lang="es-ES" sz="2000" b="1" dirty="0"/>
              <a:t>transformación digital </a:t>
            </a:r>
            <a:r>
              <a:rPr lang="es-ES" sz="2000" dirty="0"/>
              <a:t>hace de este reto una </a:t>
            </a:r>
            <a:r>
              <a:rPr lang="es-ES" sz="2000" b="1" dirty="0"/>
              <a:t>imparable necesidad imperativa</a:t>
            </a:r>
            <a:r>
              <a:rPr lang="es-ES" sz="2000" dirty="0"/>
              <a:t>.</a:t>
            </a:r>
          </a:p>
          <a:p>
            <a:pPr algn="just"/>
            <a:endParaRPr lang="es-ES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5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491880" y="293393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/>
              <a:t>Introducción.</a:t>
            </a:r>
          </a:p>
        </p:txBody>
      </p:sp>
    </p:spTree>
    <p:extLst>
      <p:ext uri="{BB962C8B-B14F-4D97-AF65-F5344CB8AC3E}">
        <p14:creationId xmlns:p14="http://schemas.microsoft.com/office/powerpoint/2010/main" val="238462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0872" y="1639341"/>
            <a:ext cx="8229600" cy="4525963"/>
          </a:xfrm>
        </p:spPr>
        <p:txBody>
          <a:bodyPr>
            <a:noAutofit/>
          </a:bodyPr>
          <a:lstStyle/>
          <a:p>
            <a:pPr algn="just" fontAlgn="base"/>
            <a:r>
              <a:rPr lang="es-ES" sz="2000" dirty="0"/>
              <a:t>Con la aplicación del </a:t>
            </a:r>
            <a:r>
              <a:rPr lang="es-ES" sz="2000" b="1" dirty="0"/>
              <a:t>RGPD</a:t>
            </a:r>
            <a:r>
              <a:rPr lang="es-ES" sz="2000" dirty="0"/>
              <a:t>, los organismos públicos, empresas y, por supuesto, los responsables y encargados del tratamiento, se ven </a:t>
            </a:r>
            <a:r>
              <a:rPr lang="es-ES" sz="2000" b="1" dirty="0"/>
              <a:t>afectados por las nuevas exigencias</a:t>
            </a:r>
            <a:r>
              <a:rPr lang="es-ES" sz="2000" dirty="0"/>
              <a:t>.</a:t>
            </a:r>
          </a:p>
          <a:p>
            <a:pPr algn="just" fontAlgn="base"/>
            <a:endParaRPr lang="es-ES" sz="800" dirty="0"/>
          </a:p>
          <a:p>
            <a:pPr algn="just" fontAlgn="base"/>
            <a:r>
              <a:rPr lang="es-ES" sz="2000" dirty="0"/>
              <a:t>Ya se deberían </a:t>
            </a:r>
            <a:r>
              <a:rPr lang="es-ES" sz="2000" b="1" dirty="0"/>
              <a:t>estar finalizando </a:t>
            </a:r>
            <a:r>
              <a:rPr lang="es-ES" sz="2000" dirty="0"/>
              <a:t>las diversas tareas de actualización y adaptación de sus políticas y protocolos de </a:t>
            </a:r>
            <a:r>
              <a:rPr lang="es-ES" sz="2000" b="1" dirty="0"/>
              <a:t>PD</a:t>
            </a:r>
            <a:r>
              <a:rPr lang="es-ES" sz="2000" dirty="0"/>
              <a:t> a las nuevas directrices que establece </a:t>
            </a:r>
            <a:r>
              <a:rPr lang="es-ES" sz="2000" b="1" dirty="0"/>
              <a:t>el RGPD, desde 2016 y desde 2018, la LOPDP y GDD.</a:t>
            </a:r>
          </a:p>
          <a:p>
            <a:pPr algn="just" fontAlgn="base"/>
            <a:r>
              <a:rPr lang="es-ES" sz="800" dirty="0"/>
              <a:t> </a:t>
            </a:r>
          </a:p>
          <a:p>
            <a:pPr algn="just" fontAlgn="base"/>
            <a:r>
              <a:rPr lang="es-ES" sz="2000" dirty="0"/>
              <a:t>Se trata de </a:t>
            </a:r>
            <a:r>
              <a:rPr lang="es-ES" sz="2000" b="1" dirty="0"/>
              <a:t>reforzar la protección del derecho </a:t>
            </a:r>
            <a:r>
              <a:rPr lang="es-ES" sz="2000" dirty="0"/>
              <a:t>de las personas a la </a:t>
            </a:r>
            <a:r>
              <a:rPr lang="es-ES" sz="2000" b="1" dirty="0"/>
              <a:t>PDP</a:t>
            </a:r>
            <a:r>
              <a:rPr lang="es-ES" sz="2000" dirty="0"/>
              <a:t> dentro de la UE y en España. Pero </a:t>
            </a:r>
            <a:r>
              <a:rPr lang="es-ES" sz="2000" b="1" dirty="0"/>
              <a:t>vamos tarde.</a:t>
            </a:r>
          </a:p>
          <a:p>
            <a:pPr algn="just" fontAlgn="base"/>
            <a:endParaRPr lang="es-ES" sz="800" dirty="0"/>
          </a:p>
          <a:p>
            <a:pPr algn="just" fontAlgn="base"/>
            <a:r>
              <a:rPr lang="es-ES" sz="2000" dirty="0"/>
              <a:t>Esa armonización de la normativa de protección de datos coadyuva a la consecución de un verdadero </a:t>
            </a:r>
            <a:r>
              <a:rPr lang="es-ES" sz="2000" b="1" dirty="0"/>
              <a:t>mercado único digital</a:t>
            </a:r>
            <a:r>
              <a:rPr lang="es-ES" sz="2000" dirty="0"/>
              <a:t>.</a:t>
            </a:r>
          </a:p>
          <a:p>
            <a:pPr algn="just" fontAlgn="base"/>
            <a:endParaRPr lang="es-ES" sz="800" dirty="0"/>
          </a:p>
          <a:p>
            <a:pPr algn="just" fontAlgn="base"/>
            <a:r>
              <a:rPr lang="es-ES" sz="2000" dirty="0"/>
              <a:t>Se trata también de garantizar la </a:t>
            </a:r>
            <a:r>
              <a:rPr lang="es-ES" sz="2000" b="1" dirty="0"/>
              <a:t>confianza y seguridad </a:t>
            </a:r>
            <a:r>
              <a:rPr lang="es-ES" sz="2000" dirty="0"/>
              <a:t>de los consumidores y la </a:t>
            </a:r>
            <a:r>
              <a:rPr lang="es-ES" sz="2000" b="1" dirty="0"/>
              <a:t>libre circulación </a:t>
            </a:r>
            <a:r>
              <a:rPr lang="es-ES" sz="2000" dirty="0"/>
              <a:t>de los </a:t>
            </a:r>
            <a:r>
              <a:rPr lang="es-ES" sz="2000" b="1" dirty="0"/>
              <a:t>DP</a:t>
            </a:r>
            <a:r>
              <a:rPr lang="es-ES" sz="2000" dirty="0"/>
              <a:t> entre los Estados de la UE. </a:t>
            </a:r>
          </a:p>
          <a:p>
            <a:pPr algn="just"/>
            <a:endParaRPr lang="es-ES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6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491880" y="293393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dirty="0"/>
              <a:t>Introducción.</a:t>
            </a:r>
          </a:p>
        </p:txBody>
      </p:sp>
    </p:spTree>
    <p:extLst>
      <p:ext uri="{BB962C8B-B14F-4D97-AF65-F5344CB8AC3E}">
        <p14:creationId xmlns:p14="http://schemas.microsoft.com/office/powerpoint/2010/main" val="361275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7346" y="1556792"/>
            <a:ext cx="8229600" cy="4525963"/>
          </a:xfrm>
        </p:spPr>
        <p:txBody>
          <a:bodyPr>
            <a:noAutofit/>
          </a:bodyPr>
          <a:lstStyle/>
          <a:p>
            <a:pPr algn="just" fontAlgn="base"/>
            <a:r>
              <a:rPr lang="es-ES" sz="2000" dirty="0"/>
              <a:t>En las novedades </a:t>
            </a:r>
            <a:r>
              <a:rPr lang="es-ES" sz="2000" b="1" dirty="0"/>
              <a:t>RGPD</a:t>
            </a:r>
            <a:r>
              <a:rPr lang="es-ES" sz="2000" dirty="0"/>
              <a:t> destaca la figura del </a:t>
            </a:r>
            <a:r>
              <a:rPr lang="es-ES" sz="2000" b="1" dirty="0"/>
              <a:t>DPD DPO</a:t>
            </a:r>
            <a:r>
              <a:rPr lang="es-ES" sz="2000" dirty="0"/>
              <a:t>, una de las medidas estrella de la proactividad de las empresas en la PDP de los ciudadanos.</a:t>
            </a:r>
          </a:p>
          <a:p>
            <a:pPr algn="just" fontAlgn="base"/>
            <a:endParaRPr lang="es-ES" sz="400" dirty="0"/>
          </a:p>
          <a:p>
            <a:pPr algn="just" fontAlgn="base"/>
            <a:r>
              <a:rPr lang="es-ES" sz="2000" dirty="0"/>
              <a:t>El RGPD incorpora en su Sección 4ª, del Capítulo IV (artículos 37, 38 y 39) la </a:t>
            </a:r>
            <a:r>
              <a:rPr lang="es-ES" sz="2000" b="1" dirty="0"/>
              <a:t>figura del delegado de protección de datos</a:t>
            </a:r>
            <a:r>
              <a:rPr lang="es-ES" sz="2000" dirty="0"/>
              <a:t>, </a:t>
            </a:r>
            <a:r>
              <a:rPr lang="es-ES" sz="2000" b="1" dirty="0"/>
              <a:t>DPD </a:t>
            </a:r>
            <a:r>
              <a:rPr lang="es-ES" sz="2000" dirty="0" err="1"/>
              <a:t>ó</a:t>
            </a:r>
            <a:r>
              <a:rPr lang="es-ES" sz="2000" b="1" dirty="0"/>
              <a:t> DPO</a:t>
            </a:r>
            <a:r>
              <a:rPr lang="es-ES" sz="2000" dirty="0"/>
              <a:t>, por sus siglas en inglés (</a:t>
            </a:r>
            <a:r>
              <a:rPr lang="es-ES" sz="2000" b="1" i="1" dirty="0"/>
              <a:t>Data </a:t>
            </a:r>
            <a:r>
              <a:rPr lang="es-ES" sz="2000" b="1" i="1" dirty="0" err="1"/>
              <a:t>Protection</a:t>
            </a:r>
            <a:r>
              <a:rPr lang="es-ES" sz="2000" b="1" i="1" dirty="0"/>
              <a:t> </a:t>
            </a:r>
            <a:r>
              <a:rPr lang="es-ES" sz="2000" b="1" i="1" dirty="0" err="1"/>
              <a:t>Officer</a:t>
            </a:r>
            <a:r>
              <a:rPr lang="es-ES" sz="2000" dirty="0"/>
              <a:t>).</a:t>
            </a:r>
          </a:p>
          <a:p>
            <a:pPr algn="just" fontAlgn="base"/>
            <a:endParaRPr lang="es-ES" sz="400" dirty="0"/>
          </a:p>
          <a:p>
            <a:pPr algn="just" fontAlgn="base"/>
            <a:r>
              <a:rPr lang="es-ES" sz="2000" dirty="0"/>
              <a:t>Constituye una figura fundamental en la reforma iniciada por el </a:t>
            </a:r>
            <a:r>
              <a:rPr lang="es-ES" sz="2000" b="1" dirty="0"/>
              <a:t>RGPD</a:t>
            </a:r>
            <a:r>
              <a:rPr lang="es-ES" sz="2000" dirty="0"/>
              <a:t>, puesto que será el encargado de </a:t>
            </a:r>
            <a:r>
              <a:rPr lang="es-ES" sz="2000" b="1" dirty="0"/>
              <a:t>instaurar la cultura</a:t>
            </a:r>
            <a:r>
              <a:rPr lang="es-ES" sz="2000" dirty="0"/>
              <a:t> de la </a:t>
            </a:r>
            <a:r>
              <a:rPr lang="es-ES" sz="2000" b="1" dirty="0"/>
              <a:t>PDP</a:t>
            </a:r>
            <a:r>
              <a:rPr lang="es-ES" sz="2000" dirty="0"/>
              <a:t> en el seno de la entidad (</a:t>
            </a:r>
            <a:r>
              <a:rPr lang="es-ES" sz="2000" b="1" i="1" dirty="0"/>
              <a:t>data </a:t>
            </a:r>
            <a:r>
              <a:rPr lang="es-ES" sz="2000" b="1" i="1" dirty="0" err="1"/>
              <a:t>compliance</a:t>
            </a:r>
            <a:r>
              <a:rPr lang="es-ES" sz="2000" dirty="0"/>
              <a:t>).</a:t>
            </a:r>
          </a:p>
          <a:p>
            <a:pPr algn="just" fontAlgn="base"/>
            <a:endParaRPr lang="es-ES" sz="400" dirty="0"/>
          </a:p>
          <a:p>
            <a:pPr algn="just" fontAlgn="base"/>
            <a:endParaRPr lang="es-ES" sz="400" dirty="0"/>
          </a:p>
          <a:p>
            <a:pPr algn="just" fontAlgn="base"/>
            <a:r>
              <a:rPr lang="es-ES" sz="2000" dirty="0"/>
              <a:t>El </a:t>
            </a:r>
            <a:r>
              <a:rPr lang="es-ES" sz="2000" b="1" dirty="0"/>
              <a:t>DPO</a:t>
            </a:r>
            <a:r>
              <a:rPr lang="es-ES" sz="2000" dirty="0"/>
              <a:t> ha de tener total acceso a la cúpula directiva para </a:t>
            </a:r>
            <a:r>
              <a:rPr lang="es-ES" sz="2000" b="1" dirty="0"/>
              <a:t>asesorar, informar y reformar</a:t>
            </a:r>
            <a:r>
              <a:rPr lang="es-ES" sz="2000" dirty="0"/>
              <a:t> aquellos </a:t>
            </a:r>
            <a:r>
              <a:rPr lang="es-ES" sz="2000" b="1" dirty="0"/>
              <a:t>procesos o métodos </a:t>
            </a:r>
            <a:r>
              <a:rPr lang="es-ES" sz="2000" dirty="0"/>
              <a:t>que sean necesarios para el </a:t>
            </a:r>
            <a:r>
              <a:rPr lang="es-ES" sz="2000" b="1" dirty="0"/>
              <a:t>cumplimiento</a:t>
            </a:r>
            <a:r>
              <a:rPr lang="es-ES" sz="2000" dirty="0"/>
              <a:t> de las nuevas </a:t>
            </a:r>
            <a:r>
              <a:rPr lang="es-ES" sz="2000" b="1" dirty="0"/>
              <a:t>políticas proactivas </a:t>
            </a:r>
            <a:r>
              <a:rPr lang="es-ES" sz="2000" dirty="0"/>
              <a:t>en esta materia. </a:t>
            </a:r>
            <a:endParaRPr lang="es-ES" sz="16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7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2483768" y="33265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DPD DPO. </a:t>
            </a:r>
          </a:p>
        </p:txBody>
      </p:sp>
    </p:spTree>
    <p:extLst>
      <p:ext uri="{BB962C8B-B14F-4D97-AF65-F5344CB8AC3E}">
        <p14:creationId xmlns:p14="http://schemas.microsoft.com/office/powerpoint/2010/main" val="301392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8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2483768" y="33265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DPD DPO. 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17346" y="170080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s-ES" sz="2000" b="1" dirty="0"/>
              <a:t>Artículo 34. Designación de un delegado de protección de datos. </a:t>
            </a:r>
          </a:p>
          <a:p>
            <a:pPr algn="just" fontAlgn="base"/>
            <a:r>
              <a:rPr lang="es-ES" sz="2000" dirty="0"/>
              <a:t>1. Los responsables y encargados del tratamiento deberán </a:t>
            </a:r>
            <a:r>
              <a:rPr lang="es-ES" sz="2000" b="1" dirty="0"/>
              <a:t>designar un DPO</a:t>
            </a:r>
            <a:r>
              <a:rPr lang="es-ES" sz="2000" dirty="0"/>
              <a:t>, cuando se trate de las siguientes entidades: </a:t>
            </a:r>
          </a:p>
          <a:p>
            <a:pPr algn="just" fontAlgn="base"/>
            <a:endParaRPr lang="es-ES" sz="400" dirty="0"/>
          </a:p>
          <a:p>
            <a:pPr algn="just" fontAlgn="base"/>
            <a:r>
              <a:rPr lang="es-ES" sz="1700" dirty="0"/>
              <a:t>a) Los </a:t>
            </a:r>
            <a:r>
              <a:rPr lang="es-ES" sz="1700" b="1" dirty="0"/>
              <a:t>colegios profesionales </a:t>
            </a:r>
            <a:r>
              <a:rPr lang="es-ES" sz="1700" dirty="0"/>
              <a:t>y sus consejos generales. </a:t>
            </a:r>
          </a:p>
          <a:p>
            <a:pPr algn="just" fontAlgn="base"/>
            <a:r>
              <a:rPr lang="es-ES" sz="1700" dirty="0"/>
              <a:t>b) Los </a:t>
            </a:r>
            <a:r>
              <a:rPr lang="es-ES" sz="1700" b="1" dirty="0"/>
              <a:t>centros docentes </a:t>
            </a:r>
            <a:r>
              <a:rPr lang="es-ES" sz="1700" dirty="0"/>
              <a:t>que ofrezcan enseñanzas en cualquiera de los niveles establecidos en la legislación reguladora del derecho a la educación, así como las </a:t>
            </a:r>
            <a:r>
              <a:rPr lang="es-ES" sz="1700" b="1" dirty="0"/>
              <a:t>Universidades</a:t>
            </a:r>
            <a:r>
              <a:rPr lang="es-ES" sz="1700" dirty="0"/>
              <a:t> públicas y privadas. </a:t>
            </a:r>
          </a:p>
          <a:p>
            <a:pPr algn="just" fontAlgn="base"/>
            <a:r>
              <a:rPr lang="es-ES" sz="1700" dirty="0"/>
              <a:t>c) Las </a:t>
            </a:r>
            <a:r>
              <a:rPr lang="es-ES" sz="1700" b="1" dirty="0"/>
              <a:t>entidades que exploten redes </a:t>
            </a:r>
            <a:r>
              <a:rPr lang="es-ES" sz="1700" dirty="0"/>
              <a:t>y presten servicios de </a:t>
            </a:r>
            <a:r>
              <a:rPr lang="es-ES" sz="1700" b="1" dirty="0"/>
              <a:t>comunicaciones electrónicas</a:t>
            </a:r>
            <a:r>
              <a:rPr lang="es-ES" sz="1700" dirty="0"/>
              <a:t> conforme a lo dispuesto en su legislación específica, cuando traten </a:t>
            </a:r>
            <a:r>
              <a:rPr lang="es-ES" sz="1700" b="1" dirty="0"/>
              <a:t>habitual y sistemáticamente DP a gran escala</a:t>
            </a:r>
            <a:r>
              <a:rPr lang="es-ES" sz="1700" dirty="0"/>
              <a:t>. </a:t>
            </a:r>
          </a:p>
          <a:p>
            <a:pPr algn="just" fontAlgn="base"/>
            <a:r>
              <a:rPr lang="es-ES" sz="1700" dirty="0"/>
              <a:t>d) Los prestadores de </a:t>
            </a:r>
            <a:r>
              <a:rPr lang="es-ES" sz="1700" b="1" dirty="0"/>
              <a:t>servicios de la sociedad de la información </a:t>
            </a:r>
            <a:r>
              <a:rPr lang="es-ES" sz="1700" dirty="0"/>
              <a:t>cuando elaboren a </a:t>
            </a:r>
            <a:r>
              <a:rPr lang="es-ES" sz="1700" b="1" dirty="0"/>
              <a:t>gran escala perfiles </a:t>
            </a:r>
            <a:r>
              <a:rPr lang="es-ES" sz="1700" dirty="0"/>
              <a:t>de los usuarios del servicio. </a:t>
            </a:r>
          </a:p>
          <a:p>
            <a:r>
              <a:rPr lang="es-ES" sz="1700" dirty="0"/>
              <a:t>e) Las entidades incluidas en el artículo 1 de la Ley 10/2014, de 26 de junio, de ordenación, supervisión y solvencia de </a:t>
            </a:r>
            <a:r>
              <a:rPr lang="es-ES" sz="1700" b="1" dirty="0"/>
              <a:t>entidades de crédito: bancos, cajas de ahorros, cooperativas de crédito y el Instituto de Crédito Oficial.</a:t>
            </a:r>
          </a:p>
          <a:p>
            <a:pPr marL="0" indent="0" algn="just" fontAlgn="base">
              <a:buNone/>
            </a:pPr>
            <a:endParaRPr lang="es-ES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2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9F41-D554-44EA-90DC-020AD9F8D183}" type="slidenum">
              <a:rPr lang="es-ES" smtClean="0"/>
              <a:t>9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2483768" y="33265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DPD DPO. 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17346" y="170080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s-ES" sz="2000" b="1" dirty="0"/>
              <a:t>Artículo 34. Designación de un DPO, (continuación). </a:t>
            </a:r>
          </a:p>
          <a:p>
            <a:pPr algn="just" fontAlgn="base"/>
            <a:endParaRPr lang="es-ES" sz="2000" dirty="0"/>
          </a:p>
          <a:p>
            <a:pPr algn="just" fontAlgn="base"/>
            <a:r>
              <a:rPr lang="es-ES" sz="1800" dirty="0"/>
              <a:t>f) Los </a:t>
            </a:r>
            <a:r>
              <a:rPr lang="es-ES" sz="1800" b="1" dirty="0"/>
              <a:t>establecimientos financieros de crédito. </a:t>
            </a:r>
          </a:p>
          <a:p>
            <a:pPr algn="just" fontAlgn="base"/>
            <a:r>
              <a:rPr lang="es-ES" sz="1800" dirty="0"/>
              <a:t>g) Las </a:t>
            </a:r>
            <a:r>
              <a:rPr lang="es-ES" sz="1800" b="1" dirty="0"/>
              <a:t>entidades aseguradoras y reaseguradoras</a:t>
            </a:r>
            <a:r>
              <a:rPr lang="es-ES" sz="1800" dirty="0"/>
              <a:t>. </a:t>
            </a:r>
          </a:p>
          <a:p>
            <a:pPr algn="just" fontAlgn="base"/>
            <a:r>
              <a:rPr lang="es-ES" sz="1800" dirty="0"/>
              <a:t>h) Las empresas de </a:t>
            </a:r>
            <a:r>
              <a:rPr lang="es-ES" sz="1800" b="1" dirty="0"/>
              <a:t>servicios de inversión</a:t>
            </a:r>
            <a:r>
              <a:rPr lang="es-ES" sz="1800" dirty="0"/>
              <a:t>, reguladas por la legislación del Mercado de Valores. </a:t>
            </a:r>
          </a:p>
          <a:p>
            <a:pPr algn="just" fontAlgn="base"/>
            <a:r>
              <a:rPr lang="es-ES" sz="1800" dirty="0"/>
              <a:t>i) Los </a:t>
            </a:r>
            <a:r>
              <a:rPr lang="es-ES" sz="1800" b="1" dirty="0"/>
              <a:t>distribuidores y comercializadores de energía eléctrica </a:t>
            </a:r>
            <a:r>
              <a:rPr lang="es-ES" sz="1800" dirty="0"/>
              <a:t>y los distribuidores y comercializadores </a:t>
            </a:r>
            <a:r>
              <a:rPr lang="es-ES" sz="1800" b="1" dirty="0"/>
              <a:t>de gas natural</a:t>
            </a:r>
            <a:r>
              <a:rPr lang="es-ES" sz="1800" dirty="0"/>
              <a:t>. </a:t>
            </a:r>
          </a:p>
          <a:p>
            <a:pPr algn="just" fontAlgn="base"/>
            <a:r>
              <a:rPr lang="es-ES" sz="1800" dirty="0"/>
              <a:t>j) Las entidades </a:t>
            </a:r>
            <a:r>
              <a:rPr lang="es-ES" sz="1800" b="1" dirty="0"/>
              <a:t>responsables de ficheros comunes para la evaluación </a:t>
            </a:r>
            <a:r>
              <a:rPr lang="es-ES" sz="1800" dirty="0"/>
              <a:t>de la solvencia patrimonial y crédito o para la gestión y prevención del fraude, incluyendo la prevención del </a:t>
            </a:r>
            <a:r>
              <a:rPr lang="es-ES" sz="1800" b="1" dirty="0"/>
              <a:t>blanqueo de capitales </a:t>
            </a:r>
            <a:r>
              <a:rPr lang="es-ES" sz="1800" dirty="0"/>
              <a:t>y la </a:t>
            </a:r>
            <a:r>
              <a:rPr lang="es-ES" sz="1800" b="1" dirty="0"/>
              <a:t>financiación del terrorismo</a:t>
            </a:r>
            <a:r>
              <a:rPr lang="es-ES" sz="1800" dirty="0"/>
              <a:t>.</a:t>
            </a:r>
            <a:endParaRPr lang="es-ES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80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39980</TotalTime>
  <Words>1915</Words>
  <Application>Microsoft Office PowerPoint</Application>
  <PresentationFormat>Presentación en pantalla (4:3)</PresentationFormat>
  <Paragraphs>209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Tema de Office</vt:lpstr>
      <vt:lpstr>Ventajas de homologarse como profesional acreditado en un sector emergente, para competir mejor.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Recomendación final.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Clara</cp:lastModifiedBy>
  <cp:revision>327</cp:revision>
  <dcterms:created xsi:type="dcterms:W3CDTF">2018-07-11T04:15:37Z</dcterms:created>
  <dcterms:modified xsi:type="dcterms:W3CDTF">2018-12-18T09:39:07Z</dcterms:modified>
</cp:coreProperties>
</file>